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1" r:id="rId3"/>
    <p:sldId id="303" r:id="rId4"/>
    <p:sldId id="262" r:id="rId5"/>
    <p:sldId id="264" r:id="rId6"/>
    <p:sldId id="270" r:id="rId7"/>
    <p:sldId id="260" r:id="rId8"/>
    <p:sldId id="297" r:id="rId9"/>
    <p:sldId id="278" r:id="rId10"/>
    <p:sldId id="280" r:id="rId11"/>
    <p:sldId id="282" r:id="rId12"/>
    <p:sldId id="304" r:id="rId13"/>
    <p:sldId id="305" r:id="rId14"/>
    <p:sldId id="298" r:id="rId15"/>
    <p:sldId id="295" r:id="rId16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2" y="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7C861-EA8F-4B74-ACB5-824350D70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46279-412A-4DE8-BADF-4B3F0AAD4261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B04569-8129-481D-875E-DA199629E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8EBD77-4633-4440-8CB1-BE0F73FE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463D-79C0-430A-87DF-11A4BD228A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643215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16BDAC-C5D9-4CE9-9455-26E42824B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17AFA-1DD4-4F09-AE1B-4247AA5F31EC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9BEFDF-4CAD-487E-83D8-FC6C20A56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D87607-F2FE-4EDC-AC92-225241AB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C932F-79BC-48FE-A1D0-EF516420E65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70943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78A0F0-1A5F-47F7-9374-EFED13278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DE46-9F61-44DD-9EDD-70D356952BE4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3F0514-FF64-4A38-AF9F-F77DEAE87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6F4237-BBD0-4D93-A487-4A0124FFF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A39EE-2FF3-4C5E-8158-48324CEAB4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102397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6C1144-A042-4CF4-B714-23922C918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87FB0-CC45-4DAF-9071-84B3B9DF3C61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F977D0-02DD-41B5-B301-6A5042D84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EF494E-B471-41CF-A880-72188872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DD2D0-0314-4458-80AE-C3332D4965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83083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7113E-65CD-46BD-AAEB-9D4ECAB98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12098-B8DB-456D-9E67-53D780747A07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6499F-8B49-4382-8AE9-90323E2BA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D673D5-2BF1-45A8-AA88-42DE3305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ABD82-C774-4416-8231-A6967CD430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062590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0F55965-9F51-43FF-BCCA-E38EF98C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B9BCF-C333-4B30-9464-71339763D654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8942A04-4F65-4285-B43A-F3304E9BF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E9B602A-92CD-4875-8CF5-1622D8840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847FD-8ADA-4CE6-A954-64212A01FC7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833833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CE474FF1-CE5C-4456-80E4-076825648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A4CB1-1646-445B-8A37-5086F8047572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B5BFD0EC-3967-4641-88AE-EBA1ACD2D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1CED22F-A919-4D3D-8D53-354EA3B6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C1031-0B0E-4493-977D-7FC7CFB4E7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74138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7E37B13A-71EF-44B1-AF92-937FCA83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64F98-F30C-4528-A81A-2E27BF55F4E6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0CB6EAA7-9F72-4551-9D46-ECDFEE31A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544FA437-4A29-487C-A647-49174120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6DA6B-E8A6-4A5F-9318-0A47F3E755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407990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AC50A29C-2800-414F-A98C-03DA2E64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3A81C-915C-4BD6-9D7C-F30B22F4A314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9C80227F-172F-4886-8C9A-52FCBD47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38678D4E-A58B-4F29-BA0A-D5F3518F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76F03-E2CF-441F-B76B-6AD2105909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70950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EC06B7A-5B3F-4E81-B747-2AD1856A3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BCA67-B28B-4246-B1EB-0E564733C99F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14C656B-3FFA-4012-B738-2D846D172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6DB5CA4-6A29-4DBA-9A44-4D1272168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2AD99-6E55-468E-A61A-4DBAD0C8C5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359493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FB16F7E-7633-46AA-8173-18DE1F484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C70A6-E596-4173-916D-8FD14D5420EE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80FA2CA-E937-4BA3-A1D4-57D0EDA51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07018AF-6080-4890-95BD-D34E04B17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BB4EE-D302-464D-8830-7490F7414B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420435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F9DE0710-A1F4-498A-BE8A-6FC4A27CEA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15CA30E9-F0DA-4F6A-BBB5-B3FF9E4A80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3E267D-B528-4A32-B2CD-26F412730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37CD26E-2C84-4EB0-8594-FDAB33B82983}" type="datetimeFigureOut">
              <a:rPr lang="ru-RU"/>
              <a:pPr>
                <a:defRPr/>
              </a:pPr>
              <a:t>07.12.2023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E3E926-D52C-45AB-A255-A28DBFAFE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D0716B-11CC-4445-AFC7-2BDDCA318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B403C70-C63C-41C0-83B1-4D7F2B953D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>
            <a:extLst>
              <a:ext uri="{FF2B5EF4-FFF2-40B4-BE49-F238E27FC236}">
                <a16:creationId xmlns:a16="http://schemas.microsoft.com/office/drawing/2014/main" id="{59A24261-665B-4BE4-BDFD-74E8A175E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2287250" cy="70675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Прямоугольник 5">
            <a:extLst>
              <a:ext uri="{FF2B5EF4-FFF2-40B4-BE49-F238E27FC236}">
                <a16:creationId xmlns:a16="http://schemas.microsoft.com/office/drawing/2014/main" id="{4B7718F5-4AE2-4CE6-BF51-EE304D6C8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163"/>
            <a:ext cx="11706225" cy="193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6000" b="1" i="1" dirty="0">
                <a:solidFill>
                  <a:srgbClr val="00B050"/>
                </a:solidFill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Волонтерский клуб</a:t>
            </a:r>
          </a:p>
          <a:p>
            <a:pPr algn="ctr" eaLnBrk="1" hangingPunct="1">
              <a:defRPr/>
            </a:pPr>
            <a:r>
              <a:rPr lang="ru-RU" altLang="ru-RU" sz="6000" b="1" i="1" dirty="0">
                <a:solidFill>
                  <a:srgbClr val="00B050"/>
                </a:solidFill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«Творим добро»</a:t>
            </a:r>
            <a:endParaRPr lang="ru-RU" altLang="ru-RU" sz="6000" i="1" dirty="0">
              <a:solidFill>
                <a:srgbClr val="00B050"/>
              </a:solidFill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cott-buckley-childhood">
            <a:hlinkClick r:id="" action="ppaction://media"/>
            <a:extLst>
              <a:ext uri="{FF2B5EF4-FFF2-40B4-BE49-F238E27FC236}">
                <a16:creationId xmlns:a16="http://schemas.microsoft.com/office/drawing/2014/main" id="{12F804CF-E988-4A44-B28A-6FE0D7AFE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215" y="667795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417E0993-CD84-4AE7-8B70-324765E4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1267" name="Объект 2">
            <a:extLst>
              <a:ext uri="{FF2B5EF4-FFF2-40B4-BE49-F238E27FC236}">
                <a16:creationId xmlns:a16="http://schemas.microsoft.com/office/drawing/2014/main" id="{5B55809E-CBC3-42F4-865E-B7B8E4D90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1268" name="Рисунок 3">
            <a:extLst>
              <a:ext uri="{FF2B5EF4-FFF2-40B4-BE49-F238E27FC236}">
                <a16:creationId xmlns:a16="http://schemas.microsoft.com/office/drawing/2014/main" id="{12AACE1F-3794-435A-B665-3B4E45EA1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-3810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2">
            <a:extLst>
              <a:ext uri="{FF2B5EF4-FFF2-40B4-BE49-F238E27FC236}">
                <a16:creationId xmlns:a16="http://schemas.microsoft.com/office/drawing/2014/main" id="{F650AEB9-0DB9-4E95-865D-555B5EE4C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88900"/>
            <a:ext cx="8258175" cy="61944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8B9028-649F-4E08-8A14-4A1AABB63F37}"/>
              </a:ext>
            </a:extLst>
          </p:cNvPr>
          <p:cNvSpPr/>
          <p:nvPr/>
        </p:nvSpPr>
        <p:spPr>
          <a:xfrm>
            <a:off x="31750" y="792163"/>
            <a:ext cx="3729038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Такие тёплые встречи очень нужны нам, молодому поколению, они запоминаются надолго</a:t>
            </a:r>
            <a:r>
              <a:rPr lang="ru-RU" b="1" i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.</a:t>
            </a:r>
            <a:endParaRPr lang="ru-RU" b="1" i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7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965712DF-6431-41F8-B7DF-E3202011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2291" name="Объект 1">
            <a:extLst>
              <a:ext uri="{FF2B5EF4-FFF2-40B4-BE49-F238E27FC236}">
                <a16:creationId xmlns:a16="http://schemas.microsoft.com/office/drawing/2014/main" id="{FAF409C7-75A5-464B-AB2C-795D67E5B1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4125" y="1825625"/>
            <a:ext cx="9683750" cy="4351338"/>
          </a:xfrm>
        </p:spPr>
      </p:pic>
      <p:pic>
        <p:nvPicPr>
          <p:cNvPr id="12292" name="Рисунок 3">
            <a:extLst>
              <a:ext uri="{FF2B5EF4-FFF2-40B4-BE49-F238E27FC236}">
                <a16:creationId xmlns:a16="http://schemas.microsoft.com/office/drawing/2014/main" id="{DE92A6B2-548E-4B84-BD0F-D13C6AAF5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B5AC8F6-D80D-452A-852F-B70ADA45F6AE}"/>
              </a:ext>
            </a:extLst>
          </p:cNvPr>
          <p:cNvSpPr/>
          <p:nvPr/>
        </p:nvSpPr>
        <p:spPr>
          <a:xfrm>
            <a:off x="-95250" y="4575175"/>
            <a:ext cx="1197292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000000"/>
                </a:solidFill>
                <a:latin typeface="+mn-lt"/>
                <a:cs typeface="Times New Roman" pitchFamily="18" charset="0"/>
              </a:rPr>
              <a:t>Одиноким людям, людям-инвалидом, как и всем другим, хочется внимания и общения.</a:t>
            </a:r>
            <a:endParaRPr lang="ru-RU" b="1" i="1" dirty="0">
              <a:latin typeface="+mn-lt"/>
              <a:cs typeface="Times New Roman" pitchFamily="18" charset="0"/>
            </a:endParaRPr>
          </a:p>
        </p:txBody>
      </p:sp>
      <p:pic>
        <p:nvPicPr>
          <p:cNvPr id="12294" name="Рисунок 2">
            <a:extLst>
              <a:ext uri="{FF2B5EF4-FFF2-40B4-BE49-F238E27FC236}">
                <a16:creationId xmlns:a16="http://schemas.microsoft.com/office/drawing/2014/main" id="{ECD0D1FA-BD33-431A-A990-89031C7DD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4" r="16682"/>
          <a:stretch>
            <a:fillRect/>
          </a:stretch>
        </p:blipFill>
        <p:spPr bwMode="auto">
          <a:xfrm>
            <a:off x="6048375" y="365125"/>
            <a:ext cx="5541963" cy="316865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Рисунок 3">
            <a:extLst>
              <a:ext uri="{FF2B5EF4-FFF2-40B4-BE49-F238E27FC236}">
                <a16:creationId xmlns:a16="http://schemas.microsoft.com/office/drawing/2014/main" id="{70E6722B-E0AB-4FD3-BE11-658B744C1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2" b="9454"/>
          <a:stretch>
            <a:fillRect/>
          </a:stretch>
        </p:blipFill>
        <p:spPr bwMode="auto">
          <a:xfrm>
            <a:off x="387350" y="223838"/>
            <a:ext cx="4514850" cy="4895850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7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3">
            <a:extLst>
              <a:ext uri="{FF2B5EF4-FFF2-40B4-BE49-F238E27FC236}">
                <a16:creationId xmlns:a16="http://schemas.microsoft.com/office/drawing/2014/main" id="{C0BC32C8-F14E-4377-9ABC-87A6C0E9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18B98-52A0-4955-B11D-83A6C99D5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9435"/>
          </a:xfrm>
        </p:spPr>
        <p:txBody>
          <a:bodyPr/>
          <a:lstStyle/>
          <a:p>
            <a:pPr algn="ctr">
              <a:defRPr/>
            </a:pPr>
            <a:r>
              <a:rPr lang="ru-RU" altLang="ru-RU" sz="2400" b="1" i="1" dirty="0"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Еще одно направление деятельности наших волонтеров – уход за памятниками </a:t>
            </a:r>
            <a:r>
              <a:rPr lang="ru-RU" altLang="ru-RU" sz="2400" b="1" i="1" u="sng" dirty="0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подпольщицы 30-х годов Виктории </a:t>
            </a:r>
            <a:r>
              <a:rPr lang="ru-RU" altLang="ru-RU" sz="2400" b="1" i="1" u="sng" dirty="0" err="1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Синкевич</a:t>
            </a:r>
            <a:r>
              <a:rPr lang="ru-RU" altLang="ru-RU" sz="2400" b="1" i="1" u="sng" dirty="0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 и воина-интернационалиста Владимира </a:t>
            </a:r>
            <a:r>
              <a:rPr lang="ru-RU" altLang="ru-RU" sz="2400" b="1" i="1" u="sng" dirty="0" err="1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Рычагова</a:t>
            </a:r>
            <a:r>
              <a:rPr lang="ru-RU" altLang="ru-RU" sz="2400" b="1" i="1" dirty="0">
                <a:solidFill>
                  <a:srgbClr val="C00000"/>
                </a:solidFill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,</a:t>
            </a:r>
            <a:r>
              <a:rPr lang="ru-RU" altLang="ru-RU" sz="2400" b="1" i="1" dirty="0"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 которые решением Сморгонского районного исполнительного комитета закреплены за нашим колледжем</a:t>
            </a:r>
            <a:br>
              <a:rPr lang="ru-RU" sz="2400" dirty="0">
                <a:effectLst>
                  <a:reflection endPos="0" dist="50800" dir="5400000" sy="-100000" algn="bl" rotWithShape="0"/>
                </a:effectLst>
                <a:latin typeface="+mn-lt"/>
                <a:cs typeface="Times New Roman" pitchFamily="18" charset="0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13316" name="Объект 5">
            <a:extLst>
              <a:ext uri="{FF2B5EF4-FFF2-40B4-BE49-F238E27FC236}">
                <a16:creationId xmlns:a16="http://schemas.microsoft.com/office/drawing/2014/main" id="{A0DB4F77-048A-4BB1-B428-26899309FD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54"/>
          <a:stretch>
            <a:fillRect/>
          </a:stretch>
        </p:blipFill>
        <p:spPr>
          <a:xfrm>
            <a:off x="1379538" y="1825625"/>
            <a:ext cx="2570162" cy="4351338"/>
          </a:xfrm>
          <a:ln w="76200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4796A305-8421-4392-B897-4C8683B7E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2275" y="2095500"/>
            <a:ext cx="5851525" cy="4081463"/>
          </a:xfrm>
          <a:blipFill>
            <a:blip r:embed="rId4"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>
            <a:extLst>
              <a:ext uri="{FF2B5EF4-FFF2-40B4-BE49-F238E27FC236}">
                <a16:creationId xmlns:a16="http://schemas.microsoft.com/office/drawing/2014/main" id="{71F6B5B1-8752-409A-9D96-EE3A85734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Заголовок 1">
            <a:extLst>
              <a:ext uri="{FF2B5EF4-FFF2-40B4-BE49-F238E27FC236}">
                <a16:creationId xmlns:a16="http://schemas.microsoft.com/office/drawing/2014/main" id="{3B7F434D-D6AB-4522-86B5-666746BDB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8800"/>
          </a:xfrm>
        </p:spPr>
        <p:txBody>
          <a:bodyPr/>
          <a:lstStyle/>
          <a:p>
            <a:pPr algn="ctr"/>
            <a:endParaRPr lang="ru-RU" altLang="ru-RU" sz="2400"/>
          </a:p>
        </p:txBody>
      </p:sp>
      <p:pic>
        <p:nvPicPr>
          <p:cNvPr id="14340" name="Объект 3">
            <a:extLst>
              <a:ext uri="{FF2B5EF4-FFF2-40B4-BE49-F238E27FC236}">
                <a16:creationId xmlns:a16="http://schemas.microsoft.com/office/drawing/2014/main" id="{6510665D-A41D-46F8-A356-1F2FD1B9B0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058988"/>
            <a:ext cx="5181600" cy="3886200"/>
          </a:xfrm>
          <a:ln w="762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4341" name="Рисунок 7">
            <a:extLst>
              <a:ext uri="{FF2B5EF4-FFF2-40B4-BE49-F238E27FC236}">
                <a16:creationId xmlns:a16="http://schemas.microsoft.com/office/drawing/2014/main" id="{51E1FF67-AD92-4026-BD93-C8B2A215C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b="17577"/>
          <a:stretch>
            <a:fillRect/>
          </a:stretch>
        </p:blipFill>
        <p:spPr bwMode="auto">
          <a:xfrm>
            <a:off x="6967538" y="431800"/>
            <a:ext cx="4371975" cy="45720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>
            <a:extLst>
              <a:ext uri="{FF2B5EF4-FFF2-40B4-BE49-F238E27FC236}">
                <a16:creationId xmlns:a16="http://schemas.microsoft.com/office/drawing/2014/main" id="{926AB9B3-C82B-4C9F-9A01-F4EDE4511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Объект 2">
            <a:extLst>
              <a:ext uri="{FF2B5EF4-FFF2-40B4-BE49-F238E27FC236}">
                <a16:creationId xmlns:a16="http://schemas.microsoft.com/office/drawing/2014/main" id="{0F7B2D14-B9B4-4401-A20A-5706E3D227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405063"/>
            <a:ext cx="5651500" cy="4238625"/>
          </a:xfrm>
          <a:ln w="762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6AA794E-346D-46F5-9748-94D087F65DB4}"/>
              </a:ext>
            </a:extLst>
          </p:cNvPr>
          <p:cNvSpPr/>
          <p:nvPr/>
        </p:nvSpPr>
        <p:spPr>
          <a:xfrm>
            <a:off x="0" y="0"/>
            <a:ext cx="11696282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i="1" dirty="0"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Волонтёрство – это не деятельность,                                    это, скорее, образ жизни и вера в то, что жизнь можно изменить к лучшему. </a:t>
            </a:r>
            <a:r>
              <a:rPr lang="ru-RU" altLang="ru-RU" sz="3600" b="1" i="1" dirty="0"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Segoe UI Semibold" panose="020B0702040204020203" pitchFamily="34" charset="0"/>
              </a:rPr>
              <a:t> </a:t>
            </a:r>
            <a:endParaRPr lang="ru-RU" sz="3600" i="1" dirty="0">
              <a:effectLst>
                <a:reflection endPos="0" dist="50800" dir="5400000" sy="-100000" algn="bl" rotWithShape="0"/>
              </a:effectLst>
              <a:latin typeface="+mn-lt"/>
            </a:endParaRPr>
          </a:p>
        </p:txBody>
      </p:sp>
      <p:pic>
        <p:nvPicPr>
          <p:cNvPr id="15365" name="Рисунок 5">
            <a:extLst>
              <a:ext uri="{FF2B5EF4-FFF2-40B4-BE49-F238E27FC236}">
                <a16:creationId xmlns:a16="http://schemas.microsoft.com/office/drawing/2014/main" id="{CEDD7325-E177-4514-ACE9-E43F39CE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2374900"/>
            <a:ext cx="5651500" cy="4238625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7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3">
            <a:extLst>
              <a:ext uri="{FF2B5EF4-FFF2-40B4-BE49-F238E27FC236}">
                <a16:creationId xmlns:a16="http://schemas.microsoft.com/office/drawing/2014/main" id="{8C9187B1-E1B0-41FD-B9A9-4272E6A7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28442D-469E-4C6D-80A0-521D8BD95061}"/>
              </a:ext>
            </a:extLst>
          </p:cNvPr>
          <p:cNvSpPr/>
          <p:nvPr/>
        </p:nvSpPr>
        <p:spPr>
          <a:xfrm>
            <a:off x="299802" y="4107306"/>
            <a:ext cx="11482467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4400" b="1" i="1" dirty="0">
              <a:effectLst>
                <a:outerShdw blurRad="38100" dist="38100" dir="2700000" algn="tl">
                  <a:srgbClr val="000000"/>
                </a:outerShdw>
                <a:reflection endPos="0" dist="50800" dir="5400000" sy="-100000" algn="bl" rotWithShape="0"/>
              </a:effectLst>
              <a:latin typeface="Segoe UI Semibold" panose="020B0702040204020203" pitchFamily="34" charset="0"/>
              <a:ea typeface="Calibri" panose="020F0502020204030204" pitchFamily="34" charset="0"/>
              <a:cs typeface="Segoe UI Semibold" panose="020B0702040204020203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4000" b="1" i="1" dirty="0"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Творите добро, не ожидая награды, и знайте, что однажды кто-то может сделать то же самое </a:t>
            </a:r>
            <a:r>
              <a:rPr lang="ru-RU" altLang="ru-RU" sz="4000" b="1" i="1">
                <a:effectLst>
                  <a:reflection endPos="0" dist="50800" dir="5400000" sy="-100000" algn="bl" rotWithShape="0"/>
                </a:effectLst>
                <a:latin typeface="+mn-lt"/>
                <a:ea typeface="Calibri" panose="020F0502020204030204" pitchFamily="34" charset="0"/>
                <a:cs typeface="Times New Roman" pitchFamily="18" charset="0"/>
              </a:rPr>
              <a:t>для вас!</a:t>
            </a:r>
            <a:endParaRPr lang="ru-RU" sz="4000" i="1" dirty="0">
              <a:effectLst>
                <a:reflection endPos="0" dist="50800" dir="5400000" sy="-100000" algn="bl" rotWithShape="0"/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C07EDA-4DCE-451C-8368-E0BE8073EB4F}"/>
              </a:ext>
            </a:extLst>
          </p:cNvPr>
          <p:cNvSpPr/>
          <p:nvPr/>
        </p:nvSpPr>
        <p:spPr>
          <a:xfrm>
            <a:off x="2128838" y="195263"/>
            <a:ext cx="7389812" cy="4241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 advTm="7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>
            <a:extLst>
              <a:ext uri="{FF2B5EF4-FFF2-40B4-BE49-F238E27FC236}">
                <a16:creationId xmlns:a16="http://schemas.microsoft.com/office/drawing/2014/main" id="{D59761FC-2879-44E9-9263-FBD015337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5F695E-3AA5-4ACD-A792-48ABE6D5A439}"/>
              </a:ext>
            </a:extLst>
          </p:cNvPr>
          <p:cNvSpPr/>
          <p:nvPr/>
        </p:nvSpPr>
        <p:spPr>
          <a:xfrm>
            <a:off x="674688" y="209550"/>
            <a:ext cx="10658475" cy="64309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 advClick="0" advTm="7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>
            <a:extLst>
              <a:ext uri="{FF2B5EF4-FFF2-40B4-BE49-F238E27FC236}">
                <a16:creationId xmlns:a16="http://schemas.microsoft.com/office/drawing/2014/main" id="{653C4B0D-D632-4D5D-95C4-F6092E34C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B78553D-B00C-45DD-8139-2BEB80C5320B}"/>
              </a:ext>
            </a:extLst>
          </p:cNvPr>
          <p:cNvSpPr/>
          <p:nvPr/>
        </p:nvSpPr>
        <p:spPr>
          <a:xfrm>
            <a:off x="242888" y="344488"/>
            <a:ext cx="11706225" cy="64944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altLang="ru-RU" sz="3200" b="1" i="1" dirty="0">
              <a:effectLst>
                <a:outerShdw blurRad="38100" dist="38100" dir="2700000" algn="tl">
                  <a:srgbClr val="C0C0C0"/>
                </a:outerShdw>
              </a:effectLst>
              <a:latin typeface="Cambria Math" pitchFamily="18" charset="0"/>
              <a:ea typeface="Cambria Math" pitchFamily="18" charset="0"/>
              <a:cs typeface="Cambria Math" pitchFamily="18" charset="0"/>
            </a:endParaRPr>
          </a:p>
          <a:p>
            <a:pPr algn="ctr" eaLnBrk="1" hangingPunct="1">
              <a:defRPr/>
            </a:pPr>
            <a:r>
              <a:rPr lang="ru-RU" altLang="ru-RU" sz="3200" b="1" i="1" dirty="0">
                <a:latin typeface="+mn-lt"/>
                <a:ea typeface="Cambria Math" pitchFamily="18" charset="0"/>
                <a:cs typeface="Times New Roman" pitchFamily="18" charset="0"/>
              </a:rPr>
              <a:t>Добровольчество не профессия и даже не призвание, а состояние души. Эти слова своими делами подтверждают участники волонтёрского клуба </a:t>
            </a:r>
            <a:r>
              <a:rPr lang="ru-RU" altLang="ru-RU" sz="3200" b="1" i="1" u="sng" dirty="0">
                <a:solidFill>
                  <a:srgbClr val="7030A0"/>
                </a:solidFill>
                <a:latin typeface="+mn-lt"/>
                <a:ea typeface="Cambria Math" pitchFamily="18" charset="0"/>
                <a:cs typeface="Times New Roman" pitchFamily="18" charset="0"/>
              </a:rPr>
              <a:t>«Творим добро» </a:t>
            </a:r>
          </a:p>
          <a:p>
            <a:pPr algn="ctr" eaLnBrk="1" hangingPunct="1">
              <a:defRPr/>
            </a:pPr>
            <a:r>
              <a:rPr lang="ru-RU" altLang="ru-RU" sz="3200" b="1" i="1" u="sng" dirty="0">
                <a:solidFill>
                  <a:srgbClr val="7030A0"/>
                </a:solidFill>
                <a:latin typeface="+mn-lt"/>
                <a:ea typeface="Cambria Math" pitchFamily="18" charset="0"/>
                <a:cs typeface="Times New Roman" pitchFamily="18" charset="0"/>
              </a:rPr>
              <a:t>Сморгонского государственного колледжа. </a:t>
            </a:r>
          </a:p>
          <a:p>
            <a:pPr algn="ctr" eaLnBrk="1" hangingPunct="1">
              <a:defRPr/>
            </a:pPr>
            <a:endParaRPr lang="ru-RU" altLang="ru-RU" sz="3200" b="1" i="1" dirty="0">
              <a:latin typeface="+mn-lt"/>
              <a:ea typeface="Cambria Math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3200" b="1" i="1" dirty="0">
              <a:latin typeface="+mn-lt"/>
              <a:ea typeface="Cambria Math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3200" b="1" i="1" dirty="0">
                <a:latin typeface="+mn-lt"/>
                <a:ea typeface="Cambria Math" pitchFamily="18" charset="0"/>
                <a:cs typeface="Times New Roman" pitchFamily="18" charset="0"/>
              </a:rPr>
              <a:t>Вот уже 11 лет ребята по собственному желанию отдают силы и время социально значимой работе: заботе о людях, природе, благоустройству памятников. Чтобы стать волонтёром достаточно иметь желание помогать, сострадание, любовь к окружающему миру и инициативность.</a:t>
            </a:r>
            <a:endParaRPr lang="ru-RU" altLang="ru-RU" sz="3200" i="1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5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3B8EE65A-5C90-4CA4-A8BB-4BC80FCE7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5123" name="Объект 2">
            <a:extLst>
              <a:ext uri="{FF2B5EF4-FFF2-40B4-BE49-F238E27FC236}">
                <a16:creationId xmlns:a16="http://schemas.microsoft.com/office/drawing/2014/main" id="{5E2696B0-3912-475C-B774-870EDBC39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5124" name="Рисунок 3">
            <a:extLst>
              <a:ext uri="{FF2B5EF4-FFF2-40B4-BE49-F238E27FC236}">
                <a16:creationId xmlns:a16="http://schemas.microsoft.com/office/drawing/2014/main" id="{8348747F-ABBE-4F66-8F11-A9DA77787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2C702CF-1CA7-4152-8C22-D824403A68F0}"/>
              </a:ext>
            </a:extLst>
          </p:cNvPr>
          <p:cNvSpPr/>
          <p:nvPr/>
        </p:nvSpPr>
        <p:spPr>
          <a:xfrm>
            <a:off x="5927725" y="231775"/>
            <a:ext cx="5905500" cy="46450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946E260-9621-4A58-B990-F89CB291A427}"/>
              </a:ext>
            </a:extLst>
          </p:cNvPr>
          <p:cNvSpPr/>
          <p:nvPr/>
        </p:nvSpPr>
        <p:spPr>
          <a:xfrm>
            <a:off x="0" y="1079500"/>
            <a:ext cx="5591175" cy="46021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i="1" dirty="0">
                <a:solidFill>
                  <a:schemeClr val="tx1"/>
                </a:solidFill>
                <a:cs typeface="Times New Roman" pitchFamily="18" charset="0"/>
              </a:rPr>
              <a:t>Став волонтёром,                   Вы получаете возможность сделать мир лучше, а людей вокруг счастливее.</a:t>
            </a:r>
          </a:p>
        </p:txBody>
      </p:sp>
    </p:spTree>
  </p:cSld>
  <p:clrMapOvr>
    <a:masterClrMapping/>
  </p:clrMapOvr>
  <p:transition spd="slow" advClick="0" advTm="7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27B28A84-D80D-4D78-8666-350BD1E21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6147" name="Объект 2">
            <a:extLst>
              <a:ext uri="{FF2B5EF4-FFF2-40B4-BE49-F238E27FC236}">
                <a16:creationId xmlns:a16="http://schemas.microsoft.com/office/drawing/2014/main" id="{17A14D1A-0D0D-41D5-BDF1-37581BFB4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6148" name="Рисунок 3">
            <a:extLst>
              <a:ext uri="{FF2B5EF4-FFF2-40B4-BE49-F238E27FC236}">
                <a16:creationId xmlns:a16="http://schemas.microsoft.com/office/drawing/2014/main" id="{9EE9CDA8-994B-44E4-8185-16729CE5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-106363"/>
            <a:ext cx="12287250" cy="685800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A24D135-916C-41C5-A3B4-F1ED175886CD}"/>
              </a:ext>
            </a:extLst>
          </p:cNvPr>
          <p:cNvSpPr/>
          <p:nvPr/>
        </p:nvSpPr>
        <p:spPr>
          <a:xfrm>
            <a:off x="608013" y="4048125"/>
            <a:ext cx="11009312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latin typeface="+mn-lt"/>
                <a:cs typeface="Times New Roman" pitchFamily="18" charset="0"/>
              </a:rPr>
              <a:t>В основе нашего волонтёрского движения лежит принцип: хочешь почувствовать себя человеком – помоги другому.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1605C7-8551-4392-BBF4-DAA7A8FD98E0}"/>
              </a:ext>
            </a:extLst>
          </p:cNvPr>
          <p:cNvSpPr/>
          <p:nvPr/>
        </p:nvSpPr>
        <p:spPr>
          <a:xfrm>
            <a:off x="2473325" y="225425"/>
            <a:ext cx="6926263" cy="4241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 advClick="0" advTm="7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C24F9556-4C6A-4B31-B053-E37005BFA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7171" name="Объект 2">
            <a:extLst>
              <a:ext uri="{FF2B5EF4-FFF2-40B4-BE49-F238E27FC236}">
                <a16:creationId xmlns:a16="http://schemas.microsoft.com/office/drawing/2014/main" id="{7F626B1F-4D27-4EF7-8598-A57E1210E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7172" name="Рисунок 3">
            <a:extLst>
              <a:ext uri="{FF2B5EF4-FFF2-40B4-BE49-F238E27FC236}">
                <a16:creationId xmlns:a16="http://schemas.microsoft.com/office/drawing/2014/main" id="{792602B7-0317-43A2-94B7-A00D581BE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2">
            <a:extLst>
              <a:ext uri="{FF2B5EF4-FFF2-40B4-BE49-F238E27FC236}">
                <a16:creationId xmlns:a16="http://schemas.microsoft.com/office/drawing/2014/main" id="{BDE5E28A-5707-4D7B-BA4A-4EB698D4F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209550"/>
            <a:ext cx="5470525" cy="6378575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89C9D5-6A9D-4C3D-9EEE-E0A085A11D23}"/>
              </a:ext>
            </a:extLst>
          </p:cNvPr>
          <p:cNvSpPr/>
          <p:nvPr/>
        </p:nvSpPr>
        <p:spPr>
          <a:xfrm>
            <a:off x="6235700" y="509588"/>
            <a:ext cx="5576888" cy="4916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i="1" dirty="0">
                <a:solidFill>
                  <a:schemeClr val="tx1"/>
                </a:solidFill>
                <a:cs typeface="Times New Roman" pitchFamily="18" charset="0"/>
              </a:rPr>
              <a:t>Всё, что мы отдаём возвращается вновь – </a:t>
            </a:r>
          </a:p>
          <a:p>
            <a:pPr algn="ctr">
              <a:defRPr/>
            </a:pPr>
            <a:r>
              <a:rPr lang="ru-RU" sz="3200" b="1" i="1" dirty="0">
                <a:solidFill>
                  <a:schemeClr val="tx1"/>
                </a:solidFill>
                <a:cs typeface="Times New Roman" pitchFamily="18" charset="0"/>
              </a:rPr>
              <a:t>возвращается вера, надежда, любовь, возвращается помощь, поддержка, участье,</a:t>
            </a:r>
          </a:p>
          <a:p>
            <a:pPr algn="ctr">
              <a:defRPr/>
            </a:pPr>
            <a:r>
              <a:rPr lang="ru-RU" sz="3200" b="1" i="1" dirty="0">
                <a:solidFill>
                  <a:schemeClr val="tx1"/>
                </a:solidFill>
                <a:cs typeface="Times New Roman" pitchFamily="18" charset="0"/>
              </a:rPr>
              <a:t>возвращается радостью, мудростью, счастьем.</a:t>
            </a:r>
          </a:p>
        </p:txBody>
      </p:sp>
    </p:spTree>
  </p:cSld>
  <p:clrMapOvr>
    <a:masterClrMapping/>
  </p:clrMapOvr>
  <p:transition spd="slow" advClick="0" advTm="7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CE46410B-3C27-4D39-B250-69606F624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8195" name="Объект 1">
            <a:extLst>
              <a:ext uri="{FF2B5EF4-FFF2-40B4-BE49-F238E27FC236}">
                <a16:creationId xmlns:a16="http://schemas.microsoft.com/office/drawing/2014/main" id="{C776AEE7-2ADA-42E3-B2D9-FE3B6A1E32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4050" y="1825625"/>
            <a:ext cx="3263900" cy="4351338"/>
          </a:xfrm>
        </p:spPr>
      </p:pic>
      <p:pic>
        <p:nvPicPr>
          <p:cNvPr id="8196" name="Рисунок 3">
            <a:extLst>
              <a:ext uri="{FF2B5EF4-FFF2-40B4-BE49-F238E27FC236}">
                <a16:creationId xmlns:a16="http://schemas.microsoft.com/office/drawing/2014/main" id="{77906FEC-B2CB-41EF-9D74-39D92CA5F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Прямоугольник 5">
            <a:extLst>
              <a:ext uri="{FF2B5EF4-FFF2-40B4-BE49-F238E27FC236}">
                <a16:creationId xmlns:a16="http://schemas.microsoft.com/office/drawing/2014/main" id="{0218E8F4-9B98-4D60-8214-68391CA90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327025"/>
            <a:ext cx="3522662" cy="64944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3200" b="1" i="1" dirty="0">
                <a:latin typeface="+mn-lt"/>
                <a:cs typeface="times new roman" panose="02020603050405020304" pitchFamily="18" charset="0"/>
              </a:rPr>
              <a:t>Ветераны - люди преклонного возраста, многие из них болеют, плохо ходят. </a:t>
            </a:r>
          </a:p>
          <a:p>
            <a:pPr algn="ctr" eaLnBrk="1" hangingPunct="1">
              <a:defRPr/>
            </a:pPr>
            <a:r>
              <a:rPr lang="ru-RU" altLang="ru-RU" sz="3200" b="1" i="1" dirty="0">
                <a:latin typeface="+mn-lt"/>
                <a:cs typeface="times new roman" panose="02020603050405020304" pitchFamily="18" charset="0"/>
              </a:rPr>
              <a:t>Им очень нужно общение, часто они ждут нашего прихода, просто телефонного звонка. </a:t>
            </a:r>
          </a:p>
          <a:p>
            <a:pPr algn="ctr" eaLnBrk="1" hangingPunct="1">
              <a:defRPr/>
            </a:pPr>
            <a:r>
              <a:rPr lang="ru-RU" altLang="ru-RU" sz="3200" b="1" i="1" dirty="0">
                <a:latin typeface="+mn-lt"/>
                <a:cs typeface="times new roman" panose="02020603050405020304" pitchFamily="18" charset="0"/>
              </a:rPr>
              <a:t>Им важно, чтобы о них помнили.</a:t>
            </a:r>
          </a:p>
        </p:txBody>
      </p:sp>
      <p:pic>
        <p:nvPicPr>
          <p:cNvPr id="8198" name="Рисунок 2">
            <a:extLst>
              <a:ext uri="{FF2B5EF4-FFF2-40B4-BE49-F238E27FC236}">
                <a16:creationId xmlns:a16="http://schemas.microsoft.com/office/drawing/2014/main" id="{BB1D85A7-D4BD-4F68-A674-ABD7EE7D4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6" b="6400"/>
          <a:stretch>
            <a:fillRect/>
          </a:stretch>
        </p:blipFill>
        <p:spPr bwMode="auto">
          <a:xfrm>
            <a:off x="7442200" y="195263"/>
            <a:ext cx="4535488" cy="496411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Рисунок 1">
            <a:extLst>
              <a:ext uri="{FF2B5EF4-FFF2-40B4-BE49-F238E27FC236}">
                <a16:creationId xmlns:a16="http://schemas.microsoft.com/office/drawing/2014/main" id="{36811E0B-55E7-44A7-B785-E96B9764E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2676525"/>
            <a:ext cx="5086350" cy="3960813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7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4008765E-2EA9-48A3-8C94-107F477D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9219" name="Объект 2">
            <a:extLst>
              <a:ext uri="{FF2B5EF4-FFF2-40B4-BE49-F238E27FC236}">
                <a16:creationId xmlns:a16="http://schemas.microsoft.com/office/drawing/2014/main" id="{8ED65C57-0463-4101-9968-0DD6657767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4050" y="1825625"/>
            <a:ext cx="3263900" cy="4351338"/>
          </a:xfrm>
        </p:spPr>
      </p:pic>
      <p:pic>
        <p:nvPicPr>
          <p:cNvPr id="9220" name="Рисунок 3">
            <a:extLst>
              <a:ext uri="{FF2B5EF4-FFF2-40B4-BE49-F238E27FC236}">
                <a16:creationId xmlns:a16="http://schemas.microsoft.com/office/drawing/2014/main" id="{042966B2-8A99-42B6-8C25-2BB205D2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8">
            <a:extLst>
              <a:ext uri="{FF2B5EF4-FFF2-40B4-BE49-F238E27FC236}">
                <a16:creationId xmlns:a16="http://schemas.microsoft.com/office/drawing/2014/main" id="{20AA6CA0-D15F-44EF-B9FD-B829FF7E5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20650" y="531656"/>
            <a:ext cx="4456509" cy="5940000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softEdge rad="112500"/>
          </a:effec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60BB9D-5379-47FD-AE59-26E2AC227485}"/>
              </a:ext>
            </a:extLst>
          </p:cNvPr>
          <p:cNvSpPr/>
          <p:nvPr/>
        </p:nvSpPr>
        <p:spPr>
          <a:xfrm>
            <a:off x="11113" y="209550"/>
            <a:ext cx="4784725" cy="302418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B22AEEC-9034-432B-8001-B7BF8AE3C3F2}"/>
              </a:ext>
            </a:extLst>
          </p:cNvPr>
          <p:cNvSpPr/>
          <p:nvPr/>
        </p:nvSpPr>
        <p:spPr>
          <a:xfrm>
            <a:off x="809625" y="3027363"/>
            <a:ext cx="5665788" cy="361315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 advClick="0" advTm="7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0015B1E5-C496-420E-B96F-06EA7184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0243" name="Объект 2">
            <a:extLst>
              <a:ext uri="{FF2B5EF4-FFF2-40B4-BE49-F238E27FC236}">
                <a16:creationId xmlns:a16="http://schemas.microsoft.com/office/drawing/2014/main" id="{EB25ED8B-9A3B-444F-BD29-43D5DE87B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0244" name="Рисунок 3">
            <a:extLst>
              <a:ext uri="{FF2B5EF4-FFF2-40B4-BE49-F238E27FC236}">
                <a16:creationId xmlns:a16="http://schemas.microsoft.com/office/drawing/2014/main" id="{711C8E24-FA93-46E2-B419-A8EBEC605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0"/>
            <a:ext cx="1228725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1">
            <a:extLst>
              <a:ext uri="{FF2B5EF4-FFF2-40B4-BE49-F238E27FC236}">
                <a16:creationId xmlns:a16="http://schemas.microsoft.com/office/drawing/2014/main" id="{C76992D9-61F9-4D57-870A-10D7A4689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65138"/>
            <a:ext cx="5022850" cy="6056312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91DCC93-9F3F-467B-B7B8-72DC3D74A74F}"/>
              </a:ext>
            </a:extLst>
          </p:cNvPr>
          <p:cNvSpPr/>
          <p:nvPr/>
        </p:nvSpPr>
        <p:spPr>
          <a:xfrm>
            <a:off x="4991100" y="449263"/>
            <a:ext cx="6940550" cy="248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i="1" dirty="0">
                <a:solidFill>
                  <a:schemeClr val="tx1"/>
                </a:solidFill>
                <a:cs typeface="Times New Roman" pitchFamily="18" charset="0"/>
              </a:rPr>
              <a:t>«Чтобы поверить в добро, </a:t>
            </a:r>
          </a:p>
          <a:p>
            <a:pPr algn="ctr">
              <a:defRPr/>
            </a:pPr>
            <a:r>
              <a:rPr lang="ru-RU" sz="4000" b="1" i="1" dirty="0">
                <a:solidFill>
                  <a:schemeClr val="tx1"/>
                </a:solidFill>
                <a:cs typeface="Times New Roman" pitchFamily="18" charset="0"/>
              </a:rPr>
              <a:t>надо начать </a:t>
            </a:r>
          </a:p>
          <a:p>
            <a:pPr algn="ctr">
              <a:defRPr/>
            </a:pPr>
            <a:r>
              <a:rPr lang="ru-RU" sz="4000" b="1" i="1" dirty="0">
                <a:solidFill>
                  <a:schemeClr val="tx1"/>
                </a:solidFill>
                <a:cs typeface="Times New Roman" pitchFamily="18" charset="0"/>
              </a:rPr>
              <a:t>делать его»</a:t>
            </a:r>
          </a:p>
          <a:p>
            <a:pPr algn="ctr">
              <a:defRPr/>
            </a:pPr>
            <a:r>
              <a:rPr lang="ru-RU" sz="4000" b="1" i="1" dirty="0">
                <a:solidFill>
                  <a:schemeClr val="tx1"/>
                </a:solidFill>
                <a:cs typeface="Times New Roman" pitchFamily="18" charset="0"/>
              </a:rPr>
              <a:t>                            </a:t>
            </a:r>
            <a:r>
              <a:rPr lang="ru-RU" sz="4000" b="1" i="1" dirty="0">
                <a:solidFill>
                  <a:srgbClr val="FF0000"/>
                </a:solidFill>
                <a:cs typeface="Times New Roman" pitchFamily="18" charset="0"/>
              </a:rPr>
              <a:t>Лев Толстой</a:t>
            </a:r>
          </a:p>
        </p:txBody>
      </p:sp>
    </p:spTree>
  </p:cSld>
  <p:clrMapOvr>
    <a:masterClrMapping/>
  </p:clrMapOvr>
  <p:transition spd="slow" advClick="0" advTm="7000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292</Words>
  <Application>Microsoft Office PowerPoint</Application>
  <PresentationFormat>Широкоэкранный</PresentationFormat>
  <Paragraphs>29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Segoe UI Semibold</vt:lpstr>
      <vt:lpstr>Times New Roman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Еще одно направление деятельности наших волонтеров – уход за памятниками подпольщицы 30-х годов Виктории Синкевич и воина-интернационалиста Владимира Рычагова, которые решением Сморгонского районного исполнительного комитета закреплены за нашим колледжем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Organizr</dc:creator>
  <cp:lastModifiedBy>Helena Kuru</cp:lastModifiedBy>
  <cp:revision>37</cp:revision>
  <dcterms:created xsi:type="dcterms:W3CDTF">2023-09-21T13:35:42Z</dcterms:created>
  <dcterms:modified xsi:type="dcterms:W3CDTF">2023-12-07T13:47:37Z</dcterms:modified>
</cp:coreProperties>
</file>